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63" r:id="rId4"/>
    <p:sldId id="287" r:id="rId5"/>
    <p:sldId id="288" r:id="rId6"/>
    <p:sldId id="284" r:id="rId7"/>
    <p:sldId id="285" r:id="rId8"/>
    <p:sldId id="286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295" r:id="rId20"/>
    <p:sldId id="296" r:id="rId21"/>
    <p:sldId id="298" r:id="rId22"/>
    <p:sldId id="273" r:id="rId23"/>
    <p:sldId id="275" r:id="rId24"/>
    <p:sldId id="277" r:id="rId25"/>
    <p:sldId id="278" r:id="rId26"/>
    <p:sldId id="279" r:id="rId27"/>
    <p:sldId id="274" r:id="rId28"/>
    <p:sldId id="276" r:id="rId29"/>
    <p:sldId id="300" r:id="rId30"/>
    <p:sldId id="299" r:id="rId31"/>
    <p:sldId id="293" r:id="rId32"/>
    <p:sldId id="294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7" d="100"/>
          <a:sy n="87" d="100"/>
        </p:scale>
        <p:origin x="1464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6.xml"/><Relationship Id="rId1" Type="http://schemas.openxmlformats.org/officeDocument/2006/relationships/video" Target="file:///C:\Users\Admin\Videos\2019-10-19-19-27-00.avi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6264" y="2352146"/>
            <a:ext cx="7772400" cy="1470025"/>
          </a:xfrm>
        </p:spPr>
        <p:txBody>
          <a:bodyPr>
            <a:normAutofit/>
          </a:bodyPr>
          <a:lstStyle/>
          <a:p>
            <a:r>
              <a:rPr lang="en-US" sz="2400" dirty="0"/>
              <a:t>Milestone –First set of Analysis and </a:t>
            </a:r>
            <a:r>
              <a:rPr lang="en-US" sz="2400" dirty="0" smtClean="0"/>
              <a:t>Results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4648200"/>
            <a:ext cx="6400800" cy="1752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Submission By</a:t>
            </a:r>
          </a:p>
          <a:p>
            <a:r>
              <a:rPr lang="en-US" sz="2000" dirty="0" smtClean="0"/>
              <a:t>Parveen Bajaj, EET182574</a:t>
            </a:r>
          </a:p>
          <a:p>
            <a:r>
              <a:rPr lang="en-US" sz="2000" dirty="0" err="1" smtClean="0"/>
              <a:t>Abhishek</a:t>
            </a:r>
            <a:r>
              <a:rPr lang="en-US" sz="2000" dirty="0" smtClean="0"/>
              <a:t> Bohra, EET182561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762000"/>
            <a:ext cx="81733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SNA Project on DTC Transport Network Analysis </a:t>
            </a:r>
          </a:p>
          <a:p>
            <a:pPr algn="ctr"/>
            <a:r>
              <a:rPr lang="en-US" sz="3200" dirty="0" smtClean="0"/>
              <a:t>using SNA Techniques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85" y="1600200"/>
            <a:ext cx="8448830" cy="508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8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-200025"/>
            <a:ext cx="7277100" cy="725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24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063" y="33337"/>
            <a:ext cx="9382125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65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4762"/>
            <a:ext cx="775335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29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450295"/>
            <a:ext cx="6248400" cy="523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17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-190500"/>
            <a:ext cx="8496300" cy="72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716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7" y="152400"/>
            <a:ext cx="7324725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86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524000"/>
            <a:ext cx="5852172" cy="43891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6008605"/>
            <a:ext cx="2610214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48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200400"/>
            <a:ext cx="2610214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922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L-Space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740" t="2866" b="2866"/>
          <a:stretch/>
        </p:blipFill>
        <p:spPr>
          <a:xfrm>
            <a:off x="1371600" y="1676400"/>
            <a:ext cx="5212363" cy="4953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026" r="6666"/>
          <a:stretch/>
        </p:blipFill>
        <p:spPr>
          <a:xfrm>
            <a:off x="5791200" y="6019800"/>
            <a:ext cx="33528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5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Outcomes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Collection of Data 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Bus Routes - 737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Bus Stops - 1860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Preparation of Various Topological Spaces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L Space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 Space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>
                <a:solidFill>
                  <a:srgbClr val="FF0000"/>
                </a:solidFill>
              </a:rPr>
              <a:t>P Space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>
                <a:solidFill>
                  <a:srgbClr val="FF0000"/>
                </a:solidFill>
              </a:rPr>
              <a:t>B Space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Questions We tried to answer</a:t>
            </a:r>
          </a:p>
        </p:txBody>
      </p:sp>
    </p:spTree>
    <p:extLst>
      <p:ext uri="{BB962C8B-B14F-4D97-AF65-F5344CB8AC3E}">
        <p14:creationId xmlns:p14="http://schemas.microsoft.com/office/powerpoint/2010/main" val="328628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899" y="228600"/>
            <a:ext cx="8229600" cy="1143000"/>
          </a:xfrm>
        </p:spPr>
        <p:txBody>
          <a:bodyPr/>
          <a:lstStyle/>
          <a:p>
            <a:r>
              <a:rPr lang="en-US" b="1" u="sng" dirty="0" smtClean="0"/>
              <a:t>Degree Distribution L Space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955" y="1219200"/>
            <a:ext cx="6512089" cy="466883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23899" y="5892860"/>
            <a:ext cx="76962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high degree node of L Space is connected to more number of bus stops, </a:t>
            </a:r>
          </a:p>
          <a:p>
            <a:r>
              <a:rPr lang="en-US" dirty="0"/>
              <a:t>     therefore it is a </a:t>
            </a:r>
            <a:r>
              <a:rPr lang="en-US" sz="2400" b="1" dirty="0"/>
              <a:t>potential candidate for Bus Depots or Hub</a:t>
            </a:r>
          </a:p>
        </p:txBody>
      </p:sp>
    </p:spTree>
    <p:extLst>
      <p:ext uri="{BB962C8B-B14F-4D97-AF65-F5344CB8AC3E}">
        <p14:creationId xmlns:p14="http://schemas.microsoft.com/office/powerpoint/2010/main" val="459381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Degree Distribution L Space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00200"/>
            <a:ext cx="7990742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365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u="sng" dirty="0"/>
              <a:t>Identification of candidate Bus Routes for </a:t>
            </a:r>
            <a:r>
              <a:rPr lang="en-US" b="1" u="sng" dirty="0" smtClean="0"/>
              <a:t>Expressway Corridors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C Spaces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3000" t="40222" r="23500" b="21556"/>
          <a:stretch/>
        </p:blipFill>
        <p:spPr>
          <a:xfrm>
            <a:off x="1905000" y="2667000"/>
            <a:ext cx="66294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6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67" y="1676400"/>
            <a:ext cx="8703733" cy="489585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 smtClean="0"/>
              <a:t>Preparation of C Space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62765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 smtClean="0"/>
              <a:t>Plot of C Space in </a:t>
            </a:r>
            <a:r>
              <a:rPr lang="en-US" b="1" u="sng" dirty="0" err="1" smtClean="0"/>
              <a:t>Gephi</a:t>
            </a:r>
            <a:endParaRPr lang="en-US" b="1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066800"/>
            <a:ext cx="6243637" cy="55438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39000" y="1295400"/>
            <a:ext cx="1598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Nodes:737 </a:t>
            </a:r>
          </a:p>
          <a:p>
            <a:r>
              <a:rPr lang="en-US" dirty="0" smtClean="0"/>
              <a:t>Edges: 159992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48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14399"/>
            <a:ext cx="7620000" cy="5715001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 smtClean="0"/>
              <a:t>Histogram Plot of C Space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90185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447800"/>
            <a:ext cx="6778048" cy="4862513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 smtClean="0"/>
              <a:t>Identification of candidate Bus Routes for Expressway Corridors (How ???)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981750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C Space, nodes having high degree are best candidate for Expressway Corridors.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 smtClean="0"/>
              <a:t>Identification of candidate Bus Routes for Expressway Corridors (How ???)</a:t>
            </a:r>
            <a:endParaRPr lang="en-US" b="1" u="sn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37795"/>
          <a:stretch/>
        </p:blipFill>
        <p:spPr>
          <a:xfrm>
            <a:off x="952500" y="2792261"/>
            <a:ext cx="7238999" cy="406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95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6371" t="17460" r="34872" b="12610"/>
          <a:stretch/>
        </p:blipFill>
        <p:spPr>
          <a:xfrm>
            <a:off x="152400" y="1398588"/>
            <a:ext cx="5105400" cy="51816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 smtClean="0"/>
              <a:t>Identification of BRT Routes using Cs Networks</a:t>
            </a:r>
            <a:endParaRPr lang="en-US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1284288"/>
            <a:ext cx="3571875" cy="5429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28800" y="64008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Cs 43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043737" y="603146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Cs 55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05600" y="2133600"/>
            <a:ext cx="2110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623 </a:t>
            </a:r>
            <a:r>
              <a:rPr lang="en-US" dirty="0" err="1" smtClean="0"/>
              <a:t>Extn</a:t>
            </a:r>
            <a:r>
              <a:rPr lang="en-US" dirty="0" smtClean="0"/>
              <a:t>: 56</a:t>
            </a:r>
          </a:p>
          <a:p>
            <a:r>
              <a:rPr lang="en-US" dirty="0" smtClean="0"/>
              <a:t>623 </a:t>
            </a:r>
            <a:r>
              <a:rPr lang="en-US" dirty="0" err="1" smtClean="0"/>
              <a:t>Extn</a:t>
            </a:r>
            <a:r>
              <a:rPr lang="en-US" dirty="0" smtClean="0"/>
              <a:t> Cluster:  67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32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71600"/>
            <a:ext cx="5070524" cy="4267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05000" y="56388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Cs 50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 smtClean="0"/>
              <a:t>Identification of BRT Routes using Cs Networks</a:t>
            </a:r>
            <a:endParaRPr lang="en-US" b="1" u="sng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208269"/>
              </p:ext>
            </p:extLst>
          </p:nvPr>
        </p:nvGraphicFramePr>
        <p:xfrm>
          <a:off x="5309734" y="2095659"/>
          <a:ext cx="3616276" cy="2865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8138"/>
                <a:gridCol w="180813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Bus Route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Bus</a:t>
                      </a:r>
                      <a:r>
                        <a:rPr lang="en-US" baseline="0" dirty="0" smtClean="0"/>
                        <a:t> Stops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623 </a:t>
                      </a:r>
                      <a:r>
                        <a:rPr lang="en-US" dirty="0" err="1" smtClean="0"/>
                        <a:t>Extn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623 </a:t>
                      </a:r>
                      <a:r>
                        <a:rPr lang="en-US" dirty="0" err="1" smtClean="0"/>
                        <a:t>Extn</a:t>
                      </a:r>
                      <a:r>
                        <a:rPr lang="en-US" dirty="0" smtClean="0"/>
                        <a:t> Cluster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764 Cluster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764 </a:t>
                      </a:r>
                      <a:r>
                        <a:rPr lang="en-US" dirty="0" err="1" smtClean="0"/>
                        <a:t>Extn</a:t>
                      </a:r>
                      <a:r>
                        <a:rPr lang="en-US" dirty="0" smtClean="0"/>
                        <a:t> Cluster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921 CL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921E</a:t>
                      </a:r>
                      <a:r>
                        <a:rPr lang="en-US" baseline="0" dirty="0" smtClean="0"/>
                        <a:t> Cluster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8131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Outcomes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How many routes?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How many Bus stops?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Identification of candidate Bus Routes for expressway corridors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Identification of candidate Bus Routes for </a:t>
            </a:r>
            <a:r>
              <a:rPr lang="en-US" dirty="0" smtClean="0"/>
              <a:t>BRT Service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Bus Depot / Hub Locations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0000"/>
                </a:solidFill>
              </a:rPr>
              <a:t>How many bus routes are needed to get from one bus stop to another?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0000"/>
                </a:solidFill>
              </a:rPr>
              <a:t>How many maximum routes will we require to move between the two most distant bus stops within the city?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rgbClr val="FF0000"/>
                </a:solidFill>
              </a:rPr>
              <a:t>Avg</a:t>
            </a:r>
            <a:r>
              <a:rPr lang="en-US" dirty="0">
                <a:solidFill>
                  <a:srgbClr val="FF0000"/>
                </a:solidFill>
              </a:rPr>
              <a:t> Number of Bus Stops per route.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0000"/>
                </a:solidFill>
              </a:rPr>
              <a:t>How many bus stops a person can go by using only one line?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0000"/>
                </a:solidFill>
              </a:rPr>
              <a:t>How many bus routes are required to reach 99 % of Bus Stops?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u="sng" dirty="0"/>
              <a:t>How </a:t>
            </a:r>
            <a:r>
              <a:rPr lang="en-US" b="1" u="sng" dirty="0" smtClean="0"/>
              <a:t>Many Bus Routes &amp; Bus Stops?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Bus Routes</a:t>
            </a:r>
          </a:p>
          <a:p>
            <a:pPr lvl="1"/>
            <a:r>
              <a:rPr lang="en-US" dirty="0" smtClean="0"/>
              <a:t>From Bipartite Graph (B-Space), </a:t>
            </a:r>
          </a:p>
          <a:p>
            <a:pPr lvl="2"/>
            <a:r>
              <a:rPr lang="en-US" dirty="0" smtClean="0"/>
              <a:t>Number of Nodes in Bus Routes or Out Degree Nodes</a:t>
            </a:r>
          </a:p>
          <a:p>
            <a:pPr lvl="1"/>
            <a:r>
              <a:rPr lang="en-US" dirty="0" smtClean="0"/>
              <a:t>From C Space,</a:t>
            </a:r>
          </a:p>
          <a:p>
            <a:pPr lvl="2"/>
            <a:r>
              <a:rPr lang="en-US" dirty="0" smtClean="0"/>
              <a:t>Number of Nodes </a:t>
            </a:r>
          </a:p>
          <a:p>
            <a:r>
              <a:rPr lang="en-US" dirty="0" smtClean="0"/>
              <a:t>Bus Stops</a:t>
            </a:r>
          </a:p>
          <a:p>
            <a:pPr lvl="1"/>
            <a:r>
              <a:rPr lang="en-US" dirty="0"/>
              <a:t>From Bipartite Graph (B-Space), </a:t>
            </a:r>
          </a:p>
          <a:p>
            <a:pPr lvl="2"/>
            <a:r>
              <a:rPr lang="en-US" dirty="0"/>
              <a:t>Number of Nodes in Bus </a:t>
            </a:r>
            <a:r>
              <a:rPr lang="en-US" dirty="0" smtClean="0"/>
              <a:t>Stops set or In Degree </a:t>
            </a:r>
            <a:r>
              <a:rPr lang="en-US" dirty="0"/>
              <a:t>Nodes</a:t>
            </a:r>
          </a:p>
          <a:p>
            <a:pPr lvl="1"/>
            <a:r>
              <a:rPr lang="en-US" dirty="0"/>
              <a:t>From C Space,</a:t>
            </a:r>
          </a:p>
          <a:p>
            <a:pPr lvl="2"/>
            <a:r>
              <a:rPr lang="en-US" dirty="0"/>
              <a:t>Number of Nodes </a:t>
            </a:r>
          </a:p>
        </p:txBody>
      </p:sp>
    </p:spTree>
    <p:extLst>
      <p:ext uri="{BB962C8B-B14F-4D97-AF65-F5344CB8AC3E}">
        <p14:creationId xmlns:p14="http://schemas.microsoft.com/office/powerpoint/2010/main" val="144782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B-Space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33" y="1828800"/>
            <a:ext cx="8161867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66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97531" y="2967335"/>
            <a:ext cx="31489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Thank You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13909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Collection of Data</a:t>
            </a:r>
            <a:endParaRPr lang="en-US" b="1" u="sng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r="36875" b="10000"/>
          <a:stretch>
            <a:fillRect/>
          </a:stretch>
        </p:blipFill>
        <p:spPr bwMode="auto">
          <a:xfrm>
            <a:off x="1676400" y="1295400"/>
            <a:ext cx="6019800" cy="5364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0558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Collection of Data</a:t>
            </a:r>
            <a:endParaRPr lang="en-US" b="1" u="sng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r="36875" b="10000"/>
          <a:stretch>
            <a:fillRect/>
          </a:stretch>
        </p:blipFill>
        <p:spPr bwMode="auto">
          <a:xfrm>
            <a:off x="1676400" y="1295400"/>
            <a:ext cx="6019800" cy="5364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ight Arrow 4"/>
          <p:cNvSpPr/>
          <p:nvPr/>
        </p:nvSpPr>
        <p:spPr>
          <a:xfrm>
            <a:off x="1676400" y="3048000"/>
            <a:ext cx="990600" cy="304800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1676400" y="5638800"/>
            <a:ext cx="990600" cy="304800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2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Collection of Data</a:t>
            </a:r>
            <a:endParaRPr lang="en-US" b="1" u="sng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r="3750" b="10000"/>
          <a:stretch>
            <a:fillRect/>
          </a:stretch>
        </p:blipFill>
        <p:spPr bwMode="auto">
          <a:xfrm>
            <a:off x="0" y="1295400"/>
            <a:ext cx="4495800" cy="2627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 b="19000"/>
          <a:stretch>
            <a:fillRect/>
          </a:stretch>
        </p:blipFill>
        <p:spPr bwMode="auto">
          <a:xfrm>
            <a:off x="3124200" y="3733800"/>
            <a:ext cx="5791200" cy="2931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Shape 8"/>
          <p:cNvCxnSpPr>
            <a:endCxn id="2051" idx="1"/>
          </p:cNvCxnSpPr>
          <p:nvPr/>
        </p:nvCxnSpPr>
        <p:spPr>
          <a:xfrm rot="16200000" flipH="1">
            <a:off x="1172051" y="3247549"/>
            <a:ext cx="2532698" cy="1371600"/>
          </a:xfrm>
          <a:prstGeom prst="bentConnector2">
            <a:avLst/>
          </a:prstGeom>
          <a:ln w="571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91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Collection of Data</a:t>
            </a:r>
            <a:endParaRPr lang="en-US" b="1" u="sng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b="10000"/>
          <a:stretch>
            <a:fillRect/>
          </a:stretch>
        </p:blipFill>
        <p:spPr bwMode="auto">
          <a:xfrm>
            <a:off x="973666" y="1905000"/>
            <a:ext cx="7179734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2174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Collection of Data</a:t>
            </a:r>
          </a:p>
        </p:txBody>
      </p:sp>
      <p:pic>
        <p:nvPicPr>
          <p:cNvPr id="4" name="2019-10-19-19-27-00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04800" y="1143000"/>
            <a:ext cx="868680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2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5" y="1600200"/>
            <a:ext cx="6124575" cy="515596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Google Earth View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29668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</TotalTime>
  <Words>399</Words>
  <Application>Microsoft Office PowerPoint</Application>
  <PresentationFormat>On-screen Show (4:3)</PresentationFormat>
  <Paragraphs>82</Paragraphs>
  <Slides>32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Wingdings</vt:lpstr>
      <vt:lpstr>Office Theme</vt:lpstr>
      <vt:lpstr>Milestone –First set of Analysis and Results</vt:lpstr>
      <vt:lpstr>Outcomes</vt:lpstr>
      <vt:lpstr>Outcomes</vt:lpstr>
      <vt:lpstr>Collection of Data</vt:lpstr>
      <vt:lpstr>Collection of Data</vt:lpstr>
      <vt:lpstr>Collection of Data</vt:lpstr>
      <vt:lpstr>Collection of Data</vt:lpstr>
      <vt:lpstr>Collection of Data</vt:lpstr>
      <vt:lpstr>Google Earth 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L-Space</vt:lpstr>
      <vt:lpstr>Degree Distribution L Space</vt:lpstr>
      <vt:lpstr>Degree Distribution L Space</vt:lpstr>
      <vt:lpstr>Identification of candidate Bus Routes for Expressway Corridors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Many Bus Routes &amp; Bus Stops?</vt:lpstr>
      <vt:lpstr>B-Space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Parveen</cp:lastModifiedBy>
  <cp:revision>104</cp:revision>
  <dcterms:created xsi:type="dcterms:W3CDTF">2006-08-16T00:00:00Z</dcterms:created>
  <dcterms:modified xsi:type="dcterms:W3CDTF">2019-10-23T08:56:37Z</dcterms:modified>
</cp:coreProperties>
</file>